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Kollektif" panose="020B0604020101010102" pitchFamily="34" charset="77"/>
      <p:regular r:id="rId16"/>
    </p:embeddedFont>
    <p:embeddedFont>
      <p:font typeface="Kollektif Bold" panose="020B0604020101010102" pitchFamily="34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41.png"/><Relationship Id="rId5" Type="http://schemas.openxmlformats.org/officeDocument/2006/relationships/image" Target="../media/image13.png"/><Relationship Id="rId10" Type="http://schemas.openxmlformats.org/officeDocument/2006/relationships/image" Target="../media/image40.svg"/><Relationship Id="rId4" Type="http://schemas.openxmlformats.org/officeDocument/2006/relationships/image" Target="../media/image12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4.svg"/><Relationship Id="rId5" Type="http://schemas.openxmlformats.org/officeDocument/2006/relationships/image" Target="../media/image13.png"/><Relationship Id="rId10" Type="http://schemas.openxmlformats.org/officeDocument/2006/relationships/image" Target="../media/image33.png"/><Relationship Id="rId4" Type="http://schemas.openxmlformats.org/officeDocument/2006/relationships/image" Target="../media/image12.sv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06514" y="5284630"/>
            <a:ext cx="7351517" cy="6161908"/>
          </a:xfrm>
          <a:custGeom>
            <a:avLst/>
            <a:gdLst/>
            <a:ahLst/>
            <a:cxnLst/>
            <a:rect l="l" t="t" r="r" b="b"/>
            <a:pathLst>
              <a:path w="7351517" h="6161908">
                <a:moveTo>
                  <a:pt x="0" y="0"/>
                </a:moveTo>
                <a:lnTo>
                  <a:pt x="7351518" y="0"/>
                </a:lnTo>
                <a:lnTo>
                  <a:pt x="7351518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94471" y="1973406"/>
            <a:ext cx="11512933" cy="1472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91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Yeseva One Bold"/>
              </a:rPr>
              <a:t>Movie Database</a:t>
            </a:r>
          </a:p>
        </p:txBody>
      </p:sp>
      <p:sp>
        <p:nvSpPr>
          <p:cNvPr id="5" name="Freeform 5"/>
          <p:cNvSpPr/>
          <p:nvPr/>
        </p:nvSpPr>
        <p:spPr>
          <a:xfrm rot="1057904" flipH="1">
            <a:off x="13907800" y="625481"/>
            <a:ext cx="4971166" cy="4350613"/>
          </a:xfrm>
          <a:custGeom>
            <a:avLst/>
            <a:gdLst/>
            <a:ahLst/>
            <a:cxnLst/>
            <a:rect l="l" t="t" r="r" b="b"/>
            <a:pathLst>
              <a:path w="4971166" h="4350613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922129" y="4502373"/>
            <a:ext cx="10726808" cy="365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2549" dirty="0">
                <a:solidFill>
                  <a:srgbClr val="FFFFFF"/>
                </a:solidFill>
                <a:latin typeface="Kollektif"/>
              </a:rPr>
              <a:t>Group Members:</a:t>
            </a:r>
          </a:p>
          <a:p>
            <a:pPr>
              <a:lnSpc>
                <a:spcPts val="3824"/>
              </a:lnSpc>
            </a:pPr>
            <a:r>
              <a:rPr lang="en-US" sz="2549" dirty="0">
                <a:solidFill>
                  <a:srgbClr val="FFFFFF"/>
                </a:solidFill>
                <a:latin typeface="Kollektif"/>
              </a:rPr>
              <a:t>Nishita Matlani</a:t>
            </a:r>
          </a:p>
          <a:p>
            <a:pPr>
              <a:lnSpc>
                <a:spcPts val="3824"/>
              </a:lnSpc>
            </a:pPr>
            <a:r>
              <a:rPr lang="en-US" sz="2549" dirty="0">
                <a:solidFill>
                  <a:srgbClr val="FFFFFF"/>
                </a:solidFill>
                <a:latin typeface="Kollektif"/>
              </a:rPr>
              <a:t>Aishwarya </a:t>
            </a:r>
            <a:r>
              <a:rPr lang="en-US" sz="2549" dirty="0" err="1">
                <a:solidFill>
                  <a:srgbClr val="FFFFFF"/>
                </a:solidFill>
                <a:latin typeface="Kollektif"/>
              </a:rPr>
              <a:t>Dhandore</a:t>
            </a:r>
            <a:endParaRPr lang="en-US" sz="2549" dirty="0">
              <a:solidFill>
                <a:srgbClr val="FFFFFF"/>
              </a:solidFill>
              <a:latin typeface="Kollektif"/>
            </a:endParaRPr>
          </a:p>
          <a:p>
            <a:pPr>
              <a:lnSpc>
                <a:spcPts val="3824"/>
              </a:lnSpc>
            </a:pPr>
            <a:r>
              <a:rPr lang="en-US" sz="2549" dirty="0" err="1">
                <a:solidFill>
                  <a:srgbClr val="FFFFFF"/>
                </a:solidFill>
                <a:latin typeface="Kollektif"/>
              </a:rPr>
              <a:t>Suchita</a:t>
            </a:r>
            <a:r>
              <a:rPr lang="en-US" sz="2549" dirty="0">
                <a:solidFill>
                  <a:srgbClr val="FFFFFF"/>
                </a:solidFill>
                <a:latin typeface="Kollektif"/>
              </a:rPr>
              <a:t> </a:t>
            </a:r>
            <a:r>
              <a:rPr lang="en-US" sz="2549" dirty="0" err="1">
                <a:solidFill>
                  <a:srgbClr val="FFFFFF"/>
                </a:solidFill>
                <a:latin typeface="Kollektif"/>
              </a:rPr>
              <a:t>Dabir</a:t>
            </a:r>
            <a:endParaRPr lang="en-US" sz="2549" dirty="0">
              <a:solidFill>
                <a:srgbClr val="FFFFFF"/>
              </a:solidFill>
              <a:latin typeface="Kollektif"/>
            </a:endParaRPr>
          </a:p>
          <a:p>
            <a:pPr>
              <a:lnSpc>
                <a:spcPts val="3824"/>
              </a:lnSpc>
            </a:pPr>
            <a:r>
              <a:rPr lang="en-US" sz="2549" dirty="0">
                <a:solidFill>
                  <a:srgbClr val="FFFFFF"/>
                </a:solidFill>
                <a:latin typeface="Kollektif"/>
              </a:rPr>
              <a:t>Sangram Anil Shinde</a:t>
            </a:r>
          </a:p>
          <a:p>
            <a:pPr>
              <a:lnSpc>
                <a:spcPts val="3824"/>
              </a:lnSpc>
            </a:pPr>
            <a:r>
              <a:rPr lang="en-US" sz="2549" dirty="0">
                <a:solidFill>
                  <a:srgbClr val="FFFFFF"/>
                </a:solidFill>
                <a:latin typeface="Kollektif"/>
              </a:rPr>
              <a:t>Venkata Durga Hemanth </a:t>
            </a:r>
            <a:r>
              <a:rPr lang="en-US" sz="2549" dirty="0" err="1">
                <a:solidFill>
                  <a:srgbClr val="FFFFFF"/>
                </a:solidFill>
                <a:latin typeface="Kollektif"/>
              </a:rPr>
              <a:t>Narsupalli</a:t>
            </a:r>
            <a:endParaRPr lang="en-US" sz="2549" dirty="0">
              <a:solidFill>
                <a:srgbClr val="FFFFFF"/>
              </a:solidFill>
              <a:latin typeface="Kollektif"/>
            </a:endParaRPr>
          </a:p>
          <a:p>
            <a:pPr>
              <a:lnSpc>
                <a:spcPts val="6824"/>
              </a:lnSpc>
              <a:spcBef>
                <a:spcPct val="0"/>
              </a:spcBef>
            </a:pPr>
            <a:endParaRPr lang="en-US" sz="2549" dirty="0">
              <a:solidFill>
                <a:srgbClr val="FFFFFF"/>
              </a:solidFill>
              <a:latin typeface="Kollekti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22129" y="3713877"/>
            <a:ext cx="248639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1"/>
              </a:lnSpc>
              <a:spcBef>
                <a:spcPct val="0"/>
              </a:spcBef>
            </a:pPr>
            <a:r>
              <a:rPr lang="en-US" sz="4300">
                <a:solidFill>
                  <a:srgbClr val="FFFFFF"/>
                </a:solidFill>
                <a:latin typeface="Kollektif Bold"/>
              </a:rPr>
              <a:t>GROUP 13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3630930" y="3450288"/>
            <a:ext cx="10240015" cy="4762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6132" y="4129340"/>
            <a:ext cx="16073168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174076"/>
                </a:solidFill>
                <a:latin typeface="Yeseva One Bold"/>
              </a:rPr>
              <a:t>THANKYOU</a:t>
            </a:r>
          </a:p>
        </p:txBody>
      </p:sp>
      <p:sp>
        <p:nvSpPr>
          <p:cNvPr id="4" name="Freeform 4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494712">
            <a:off x="28104" y="6432701"/>
            <a:ext cx="3486037" cy="3896992"/>
          </a:xfrm>
          <a:custGeom>
            <a:avLst/>
            <a:gdLst/>
            <a:ahLst/>
            <a:cxnLst/>
            <a:rect l="l" t="t" r="r" b="b"/>
            <a:pathLst>
              <a:path w="3486037" h="3896992">
                <a:moveTo>
                  <a:pt x="0" y="0"/>
                </a:moveTo>
                <a:lnTo>
                  <a:pt x="3486037" y="0"/>
                </a:lnTo>
                <a:lnTo>
                  <a:pt x="3486037" y="3896992"/>
                </a:lnTo>
                <a:lnTo>
                  <a:pt x="0" y="389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87516" y="728413"/>
            <a:ext cx="8429668" cy="9354553"/>
          </a:xfrm>
          <a:custGeom>
            <a:avLst/>
            <a:gdLst/>
            <a:ahLst/>
            <a:cxnLst/>
            <a:rect l="l" t="t" r="r" b="b"/>
            <a:pathLst>
              <a:path w="8429668" h="9354553">
                <a:moveTo>
                  <a:pt x="0" y="0"/>
                </a:moveTo>
                <a:lnTo>
                  <a:pt x="8429668" y="0"/>
                </a:lnTo>
                <a:lnTo>
                  <a:pt x="8429668" y="9354553"/>
                </a:lnTo>
                <a:lnTo>
                  <a:pt x="0" y="9354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09681" y="0"/>
            <a:ext cx="3018201" cy="3375252"/>
          </a:xfrm>
          <a:custGeom>
            <a:avLst/>
            <a:gdLst/>
            <a:ahLst/>
            <a:cxnLst/>
            <a:rect l="l" t="t" r="r" b="b"/>
            <a:pathLst>
              <a:path w="3018201" h="3375252">
                <a:moveTo>
                  <a:pt x="0" y="0"/>
                </a:moveTo>
                <a:lnTo>
                  <a:pt x="3018200" y="0"/>
                </a:lnTo>
                <a:lnTo>
                  <a:pt x="3018200" y="3375252"/>
                </a:lnTo>
                <a:lnTo>
                  <a:pt x="0" y="3375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60042" y="2543238"/>
            <a:ext cx="13967915" cy="6715062"/>
            <a:chOff x="0" y="0"/>
            <a:chExt cx="3678793" cy="1768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8793" cy="1768576"/>
            </a:xfrm>
            <a:custGeom>
              <a:avLst/>
              <a:gdLst/>
              <a:ahLst/>
              <a:cxnLst/>
              <a:rect l="l" t="t" r="r" b="b"/>
              <a:pathLst>
                <a:path w="3678793" h="1768576">
                  <a:moveTo>
                    <a:pt x="0" y="0"/>
                  </a:moveTo>
                  <a:lnTo>
                    <a:pt x="3678793" y="0"/>
                  </a:lnTo>
                  <a:lnTo>
                    <a:pt x="3678793" y="1768576"/>
                  </a:lnTo>
                  <a:lnTo>
                    <a:pt x="0" y="1768576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678793" cy="183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92243" y="2708629"/>
            <a:ext cx="12613400" cy="731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The project aims to streamline the process of adding, updating, and organizing movie data, making it accessible and manageable for users. </a:t>
            </a:r>
          </a:p>
          <a:p>
            <a:pPr>
              <a:lnSpc>
                <a:spcPts val="4199"/>
              </a:lnSpc>
            </a:pPr>
            <a:endParaRPr lang="en-US" sz="2799">
              <a:solidFill>
                <a:srgbClr val="174076"/>
              </a:solidFill>
              <a:latin typeface="Kollektif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It provides an interface for cataloguing and retrieving movie details, including titles, genres, release years, and user-generated content. </a:t>
            </a:r>
          </a:p>
          <a:p>
            <a:pPr>
              <a:lnSpc>
                <a:spcPts val="4199"/>
              </a:lnSpc>
            </a:pPr>
            <a:endParaRPr lang="en-US" sz="2799">
              <a:solidFill>
                <a:srgbClr val="174076"/>
              </a:solidFill>
              <a:latin typeface="Kollektif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The MDBMS enhances the movie-watching experience by offering users easy access to movie information, reviews, and ratings. </a:t>
            </a:r>
          </a:p>
          <a:p>
            <a:pPr>
              <a:lnSpc>
                <a:spcPts val="4199"/>
              </a:lnSpc>
            </a:pPr>
            <a:endParaRPr lang="en-US" sz="2799">
              <a:solidFill>
                <a:srgbClr val="174076"/>
              </a:solidFill>
              <a:latin typeface="Kollektif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It fosters user engagement through interactive features that allow users to rate movies, leave reviews, create watchlists, and engage with fellow movie enthusiasts.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799">
              <a:solidFill>
                <a:srgbClr val="174076"/>
              </a:solidFill>
              <a:latin typeface="Kollektif"/>
            </a:endParaRP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endParaRPr lang="en-US" sz="2799">
              <a:solidFill>
                <a:srgbClr val="174076"/>
              </a:solidFill>
              <a:latin typeface="Kollektif"/>
            </a:endParaRPr>
          </a:p>
        </p:txBody>
      </p:sp>
      <p:sp>
        <p:nvSpPr>
          <p:cNvPr id="7" name="Freeform 7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91073" y="1019175"/>
            <a:ext cx="147058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PURPOSE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422547" y="7506514"/>
            <a:ext cx="19120450" cy="9073522"/>
          </a:xfrm>
          <a:custGeom>
            <a:avLst/>
            <a:gdLst/>
            <a:ahLst/>
            <a:cxnLst/>
            <a:rect l="l" t="t" r="r" b="b"/>
            <a:pathLst>
              <a:path w="19120450" h="9073522">
                <a:moveTo>
                  <a:pt x="19120450" y="0"/>
                </a:moveTo>
                <a:lnTo>
                  <a:pt x="0" y="0"/>
                </a:lnTo>
                <a:lnTo>
                  <a:pt x="0" y="9073523"/>
                </a:lnTo>
                <a:lnTo>
                  <a:pt x="19120450" y="9073523"/>
                </a:lnTo>
                <a:lnTo>
                  <a:pt x="19120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20661"/>
            <a:ext cx="3692253" cy="4776752"/>
            <a:chOff x="0" y="0"/>
            <a:chExt cx="3133810" cy="40542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4054282"/>
            </a:xfrm>
            <a:custGeom>
              <a:avLst/>
              <a:gdLst/>
              <a:ahLst/>
              <a:cxnLst/>
              <a:rect l="l" t="t" r="r" b="b"/>
              <a:pathLst>
                <a:path w="3133810" h="4054282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56930" y="3623489"/>
            <a:ext cx="2896255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Requirements</a:t>
            </a:r>
          </a:p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Identification</a:t>
            </a:r>
          </a:p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174076"/>
              </a:solidFill>
              <a:latin typeface="Kollekt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6699" y="4753790"/>
            <a:ext cx="2896255" cy="275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1900">
                <a:solidFill>
                  <a:srgbClr val="174076"/>
                </a:solidFill>
                <a:latin typeface="Kollektif"/>
              </a:rPr>
              <a:t>We started by determining what data needs to be stored, how it will be accessed, and what types of reports and analyses will be needed for Movie Database management</a:t>
            </a:r>
          </a:p>
          <a:p>
            <a:pPr marL="0" lvl="0" indent="0" algn="ctr">
              <a:lnSpc>
                <a:spcPts val="1650"/>
              </a:lnSpc>
            </a:pPr>
            <a:endParaRPr lang="en-US" sz="1900">
              <a:solidFill>
                <a:srgbClr val="174076"/>
              </a:solidFill>
              <a:latin typeface="Kollektif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208149" y="3320661"/>
            <a:ext cx="3692253" cy="4776752"/>
            <a:chOff x="0" y="0"/>
            <a:chExt cx="3133810" cy="40542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4054282"/>
            </a:xfrm>
            <a:custGeom>
              <a:avLst/>
              <a:gdLst/>
              <a:ahLst/>
              <a:cxnLst/>
              <a:rect l="l" t="t" r="r" b="b"/>
              <a:pathLst>
                <a:path w="3133810" h="4054282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06148" y="3623489"/>
            <a:ext cx="2896255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Determine data schema</a:t>
            </a:r>
          </a:p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174076"/>
              </a:solidFill>
              <a:latin typeface="Kollekti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06148" y="4978579"/>
            <a:ext cx="2896255" cy="246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Based on the requirement we identify the different types of entities, such as Movie, Cast &amp; crew, and Awards, and their relationships.</a:t>
            </a:r>
          </a:p>
          <a:p>
            <a:pPr marL="0" lvl="0" indent="0" algn="ctr">
              <a:lnSpc>
                <a:spcPts val="2849"/>
              </a:lnSpc>
            </a:pPr>
            <a:endParaRPr lang="en-US" sz="1899">
              <a:solidFill>
                <a:srgbClr val="174076"/>
              </a:solidFill>
              <a:latin typeface="Kollektif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387598" y="3320661"/>
            <a:ext cx="3692253" cy="4776752"/>
            <a:chOff x="0" y="0"/>
            <a:chExt cx="3133810" cy="40542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3810" cy="4054282"/>
            </a:xfrm>
            <a:custGeom>
              <a:avLst/>
              <a:gdLst/>
              <a:ahLst/>
              <a:cxnLst/>
              <a:rect l="l" t="t" r="r" b="b"/>
              <a:pathLst>
                <a:path w="3133810" h="4054282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85597" y="3623489"/>
            <a:ext cx="2896255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74076"/>
                </a:solidFill>
                <a:latin typeface="Kollektif Bold"/>
              </a:rPr>
              <a:t>Develop data access layer</a:t>
            </a:r>
          </a:p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endParaRPr lang="en-US" sz="2700">
              <a:solidFill>
                <a:srgbClr val="174076"/>
              </a:solidFill>
              <a:latin typeface="Kollektif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85597" y="4978579"/>
            <a:ext cx="2896255" cy="210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After creating the ER diagram, </a:t>
            </a:r>
          </a:p>
          <a:p>
            <a:pPr algn="just">
              <a:lnSpc>
                <a:spcPts val="2849"/>
              </a:lnSpc>
            </a:pPr>
            <a:r>
              <a:rPr lang="en-US" sz="1899">
                <a:solidFill>
                  <a:srgbClr val="174076"/>
                </a:solidFill>
                <a:latin typeface="Kollektif"/>
              </a:rPr>
              <a:t> we start developing the DDL and DML for our database</a:t>
            </a:r>
          </a:p>
          <a:p>
            <a:pPr marL="0" lvl="0" indent="0" algn="just">
              <a:lnSpc>
                <a:spcPts val="2849"/>
              </a:lnSpc>
            </a:pPr>
            <a:endParaRPr lang="en-US" sz="1899">
              <a:solidFill>
                <a:srgbClr val="174076"/>
              </a:solidFill>
              <a:latin typeface="Kollektif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567047" y="3320661"/>
            <a:ext cx="3692253" cy="4776752"/>
            <a:chOff x="0" y="0"/>
            <a:chExt cx="3133810" cy="40542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3810" cy="4054282"/>
            </a:xfrm>
            <a:custGeom>
              <a:avLst/>
              <a:gdLst/>
              <a:ahLst/>
              <a:cxnLst/>
              <a:rect l="l" t="t" r="r" b="b"/>
              <a:pathLst>
                <a:path w="3133810" h="4054282">
                  <a:moveTo>
                    <a:pt x="3009350" y="4054282"/>
                  </a:moveTo>
                  <a:lnTo>
                    <a:pt x="124460" y="4054282"/>
                  </a:lnTo>
                  <a:cubicBezTo>
                    <a:pt x="55880" y="4054282"/>
                    <a:pt x="0" y="3998402"/>
                    <a:pt x="0" y="39298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29822"/>
                  </a:lnTo>
                  <a:cubicBezTo>
                    <a:pt x="3133810" y="3998402"/>
                    <a:pt x="3077930" y="4054282"/>
                    <a:pt x="3009350" y="4054282"/>
                  </a:cubicBezTo>
                  <a:close/>
                </a:path>
              </a:pathLst>
            </a:custGeom>
            <a:solidFill>
              <a:srgbClr val="C5E6D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965046" y="3633014"/>
            <a:ext cx="2896255" cy="1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174076"/>
                </a:solidFill>
                <a:latin typeface="Kollektif Bold"/>
              </a:rPr>
              <a:t>Implement security measures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600">
              <a:solidFill>
                <a:srgbClr val="174076"/>
              </a:solidFill>
              <a:latin typeface="Kollekt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965046" y="4978579"/>
            <a:ext cx="2896255" cy="224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>
                <a:solidFill>
                  <a:srgbClr val="174076"/>
                </a:solidFill>
                <a:latin typeface="Kollektif"/>
              </a:rPr>
              <a:t>We have implemented Encryption for the Username and Password field in Users table to make it secure</a:t>
            </a:r>
          </a:p>
          <a:p>
            <a:pPr marL="0" lvl="0" indent="0" algn="ctr">
              <a:lnSpc>
                <a:spcPts val="3599"/>
              </a:lnSpc>
            </a:pPr>
            <a:endParaRPr lang="en-US" sz="1900">
              <a:solidFill>
                <a:srgbClr val="174076"/>
              </a:solidFill>
              <a:latin typeface="Kollektif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409903" y="359688"/>
            <a:ext cx="3568393" cy="3122949"/>
          </a:xfrm>
          <a:custGeom>
            <a:avLst/>
            <a:gdLst/>
            <a:ahLst/>
            <a:cxnLst/>
            <a:rect l="l" t="t" r="r" b="b"/>
            <a:pathLst>
              <a:path w="3568393" h="3122949">
                <a:moveTo>
                  <a:pt x="0" y="0"/>
                </a:moveTo>
                <a:lnTo>
                  <a:pt x="3568393" y="0"/>
                </a:lnTo>
                <a:lnTo>
                  <a:pt x="3568393" y="3122949"/>
                </a:lnTo>
                <a:lnTo>
                  <a:pt x="0" y="3122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flipH="1">
            <a:off x="15129510" y="359688"/>
            <a:ext cx="3568393" cy="3122949"/>
          </a:xfrm>
          <a:custGeom>
            <a:avLst/>
            <a:gdLst/>
            <a:ahLst/>
            <a:cxnLst/>
            <a:rect l="l" t="t" r="r" b="b"/>
            <a:pathLst>
              <a:path w="3568393" h="3122949">
                <a:moveTo>
                  <a:pt x="3568393" y="0"/>
                </a:moveTo>
                <a:lnTo>
                  <a:pt x="0" y="0"/>
                </a:lnTo>
                <a:lnTo>
                  <a:pt x="0" y="3122949"/>
                </a:lnTo>
                <a:lnTo>
                  <a:pt x="3568393" y="3122949"/>
                </a:lnTo>
                <a:lnTo>
                  <a:pt x="35683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096887" y="1019175"/>
            <a:ext cx="1409422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174076"/>
                </a:solidFill>
                <a:latin typeface="Yeseva One Bold"/>
              </a:rPr>
              <a:t>Higher-Level Design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endParaRPr lang="en-US" sz="8000">
              <a:solidFill>
                <a:srgbClr val="174076"/>
              </a:solidFill>
              <a:latin typeface="Yeseva On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2100009"/>
            <a:ext cx="16230600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</a:rPr>
              <a:t>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5400000">
            <a:off x="13132496" y="3843700"/>
            <a:ext cx="7853613" cy="125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 Bold"/>
              </a:rPr>
              <a:t>ER DIAGRAM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5834140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6865726" y="25644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62338" y="0"/>
            <a:ext cx="15804903" cy="10709983"/>
          </a:xfrm>
          <a:custGeom>
            <a:avLst/>
            <a:gdLst/>
            <a:ahLst/>
            <a:cxnLst/>
            <a:rect l="l" t="t" r="r" b="b"/>
            <a:pathLst>
              <a:path w="15804903" h="10709983">
                <a:moveTo>
                  <a:pt x="0" y="0"/>
                </a:moveTo>
                <a:lnTo>
                  <a:pt x="15804903" y="0"/>
                </a:lnTo>
                <a:lnTo>
                  <a:pt x="15804903" y="10709983"/>
                </a:lnTo>
                <a:lnTo>
                  <a:pt x="0" y="10709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71" b="-1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V="1">
            <a:off x="-5605838" y="-4050816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7805" y="1669356"/>
            <a:ext cx="4593247" cy="4852936"/>
          </a:xfrm>
          <a:custGeom>
            <a:avLst/>
            <a:gdLst/>
            <a:ahLst/>
            <a:cxnLst/>
            <a:rect l="l" t="t" r="r" b="b"/>
            <a:pathLst>
              <a:path w="4593247" h="4852936">
                <a:moveTo>
                  <a:pt x="0" y="0"/>
                </a:moveTo>
                <a:lnTo>
                  <a:pt x="4593247" y="0"/>
                </a:lnTo>
                <a:lnTo>
                  <a:pt x="4593247" y="4852936"/>
                </a:lnTo>
                <a:lnTo>
                  <a:pt x="0" y="4852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40354" y="1518746"/>
            <a:ext cx="6952473" cy="4862386"/>
          </a:xfrm>
          <a:custGeom>
            <a:avLst/>
            <a:gdLst/>
            <a:ahLst/>
            <a:cxnLst/>
            <a:rect l="l" t="t" r="r" b="b"/>
            <a:pathLst>
              <a:path w="6952473" h="4862386">
                <a:moveTo>
                  <a:pt x="0" y="0"/>
                </a:moveTo>
                <a:lnTo>
                  <a:pt x="6952473" y="0"/>
                </a:lnTo>
                <a:lnTo>
                  <a:pt x="6952473" y="4862386"/>
                </a:lnTo>
                <a:lnTo>
                  <a:pt x="0" y="4862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74885" y="5342686"/>
            <a:ext cx="6171637" cy="4803155"/>
          </a:xfrm>
          <a:custGeom>
            <a:avLst/>
            <a:gdLst/>
            <a:ahLst/>
            <a:cxnLst/>
            <a:rect l="l" t="t" r="r" b="b"/>
            <a:pathLst>
              <a:path w="6171637" h="4803155">
                <a:moveTo>
                  <a:pt x="0" y="0"/>
                </a:moveTo>
                <a:lnTo>
                  <a:pt x="6171636" y="0"/>
                </a:lnTo>
                <a:lnTo>
                  <a:pt x="6171636" y="4803154"/>
                </a:lnTo>
                <a:lnTo>
                  <a:pt x="0" y="4803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57" r="-38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87540" y="487362"/>
            <a:ext cx="168407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Yeseva One Bold"/>
              </a:rPr>
              <a:t>DATABASE OBJECTS CRAFTED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1033" y="2079533"/>
            <a:ext cx="12234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VIEWS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28483" y="1560513"/>
            <a:ext cx="79965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4865"/>
                </a:solidFill>
                <a:latin typeface="Kollektif"/>
              </a:rPr>
              <a:t>UDF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579" y="4752771"/>
            <a:ext cx="585824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Kollektif"/>
              </a:rPr>
              <a:t>COLUMN DATA ENCRYPTION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3646" y="1639052"/>
            <a:ext cx="6089334" cy="4742069"/>
          </a:xfrm>
          <a:custGeom>
            <a:avLst/>
            <a:gdLst/>
            <a:ahLst/>
            <a:cxnLst/>
            <a:rect l="l" t="t" r="r" b="b"/>
            <a:pathLst>
              <a:path w="6089334" h="4742069">
                <a:moveTo>
                  <a:pt x="0" y="0"/>
                </a:moveTo>
                <a:lnTo>
                  <a:pt x="6089334" y="0"/>
                </a:lnTo>
                <a:lnTo>
                  <a:pt x="6089334" y="4742069"/>
                </a:lnTo>
                <a:lnTo>
                  <a:pt x="0" y="474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93522" y="1639052"/>
            <a:ext cx="7161314" cy="4560862"/>
          </a:xfrm>
          <a:custGeom>
            <a:avLst/>
            <a:gdLst/>
            <a:ahLst/>
            <a:cxnLst/>
            <a:rect l="l" t="t" r="r" b="b"/>
            <a:pathLst>
              <a:path w="7161314" h="4560862">
                <a:moveTo>
                  <a:pt x="0" y="0"/>
                </a:moveTo>
                <a:lnTo>
                  <a:pt x="7161314" y="0"/>
                </a:lnTo>
                <a:lnTo>
                  <a:pt x="7161314" y="4560862"/>
                </a:lnTo>
                <a:lnTo>
                  <a:pt x="0" y="456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03092" y="6603160"/>
            <a:ext cx="5141964" cy="3330174"/>
          </a:xfrm>
          <a:custGeom>
            <a:avLst/>
            <a:gdLst/>
            <a:ahLst/>
            <a:cxnLst/>
            <a:rect l="l" t="t" r="r" b="b"/>
            <a:pathLst>
              <a:path w="5141964" h="3330174">
                <a:moveTo>
                  <a:pt x="0" y="0"/>
                </a:moveTo>
                <a:lnTo>
                  <a:pt x="5141964" y="0"/>
                </a:lnTo>
                <a:lnTo>
                  <a:pt x="5141964" y="3330174"/>
                </a:lnTo>
                <a:lnTo>
                  <a:pt x="0" y="3330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48281" y="219271"/>
            <a:ext cx="1623060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DATABASE OBJECTS CRAFTED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3646" y="6439794"/>
            <a:ext cx="39433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STORED PROCEDURES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8096" y="5982594"/>
            <a:ext cx="18197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TRIGGERS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30931" y="6133239"/>
            <a:ext cx="38992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4865"/>
                </a:solidFill>
                <a:latin typeface="Kollektif"/>
              </a:rPr>
              <a:t>COMPUTED COLUMNS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8963" y="1399324"/>
            <a:ext cx="15521442" cy="8470668"/>
            <a:chOff x="0" y="0"/>
            <a:chExt cx="4087952" cy="2230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87952" cy="2230958"/>
            </a:xfrm>
            <a:custGeom>
              <a:avLst/>
              <a:gdLst/>
              <a:ahLst/>
              <a:cxnLst/>
              <a:rect l="l" t="t" r="r" b="b"/>
              <a:pathLst>
                <a:path w="4087952" h="2230958">
                  <a:moveTo>
                    <a:pt x="0" y="0"/>
                  </a:moveTo>
                  <a:lnTo>
                    <a:pt x="4087952" y="0"/>
                  </a:lnTo>
                  <a:lnTo>
                    <a:pt x="4087952" y="2230958"/>
                  </a:lnTo>
                  <a:lnTo>
                    <a:pt x="0" y="2230958"/>
                  </a:lnTo>
                  <a:close/>
                </a:path>
              </a:pathLst>
            </a:custGeom>
            <a:solidFill>
              <a:srgbClr val="C5E5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087952" cy="2297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34317" y="1807118"/>
            <a:ext cx="13593905" cy="7858976"/>
          </a:xfrm>
          <a:custGeom>
            <a:avLst/>
            <a:gdLst/>
            <a:ahLst/>
            <a:cxnLst/>
            <a:rect l="l" t="t" r="r" b="b"/>
            <a:pathLst>
              <a:path w="13593905" h="7858976">
                <a:moveTo>
                  <a:pt x="0" y="0"/>
                </a:moveTo>
                <a:lnTo>
                  <a:pt x="13593906" y="0"/>
                </a:lnTo>
                <a:lnTo>
                  <a:pt x="13593906" y="7858976"/>
                </a:lnTo>
                <a:lnTo>
                  <a:pt x="0" y="7858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52849" y="93796"/>
            <a:ext cx="1458230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DATA VISUALIZATION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64830" y="103321"/>
            <a:ext cx="2123170" cy="1501660"/>
          </a:xfrm>
          <a:custGeom>
            <a:avLst/>
            <a:gdLst/>
            <a:ahLst/>
            <a:cxnLst/>
            <a:rect l="l" t="t" r="r" b="b"/>
            <a:pathLst>
              <a:path w="2123170" h="1501660">
                <a:moveTo>
                  <a:pt x="0" y="0"/>
                </a:moveTo>
                <a:lnTo>
                  <a:pt x="2123170" y="0"/>
                </a:lnTo>
                <a:lnTo>
                  <a:pt x="2123170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644358" y="0"/>
            <a:ext cx="2306856" cy="1501660"/>
          </a:xfrm>
          <a:custGeom>
            <a:avLst/>
            <a:gdLst/>
            <a:ahLst/>
            <a:cxnLst/>
            <a:rect l="l" t="t" r="r" b="b"/>
            <a:pathLst>
              <a:path w="2306856" h="1501660">
                <a:moveTo>
                  <a:pt x="0" y="0"/>
                </a:moveTo>
                <a:lnTo>
                  <a:pt x="2306856" y="0"/>
                </a:lnTo>
                <a:lnTo>
                  <a:pt x="2306856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31131"/>
            <a:ext cx="15986242" cy="8653791"/>
            <a:chOff x="0" y="0"/>
            <a:chExt cx="11580621" cy="6268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80621" cy="6268908"/>
            </a:xfrm>
            <a:custGeom>
              <a:avLst/>
              <a:gdLst/>
              <a:ahLst/>
              <a:cxnLst/>
              <a:rect l="l" t="t" r="r" b="b"/>
              <a:pathLst>
                <a:path w="11580621" h="6268908">
                  <a:moveTo>
                    <a:pt x="11456160" y="6268907"/>
                  </a:moveTo>
                  <a:lnTo>
                    <a:pt x="124460" y="6268907"/>
                  </a:lnTo>
                  <a:cubicBezTo>
                    <a:pt x="55880" y="6268907"/>
                    <a:pt x="0" y="6213027"/>
                    <a:pt x="0" y="61444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56160" y="0"/>
                  </a:lnTo>
                  <a:cubicBezTo>
                    <a:pt x="11524741" y="0"/>
                    <a:pt x="11580621" y="55880"/>
                    <a:pt x="11580621" y="124460"/>
                  </a:cubicBezTo>
                  <a:lnTo>
                    <a:pt x="11580621" y="6144447"/>
                  </a:lnTo>
                  <a:cubicBezTo>
                    <a:pt x="11580621" y="6213027"/>
                    <a:pt x="11524741" y="6268908"/>
                    <a:pt x="11456160" y="626890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13456" y="1792166"/>
            <a:ext cx="15216730" cy="7931720"/>
          </a:xfrm>
          <a:custGeom>
            <a:avLst/>
            <a:gdLst/>
            <a:ahLst/>
            <a:cxnLst/>
            <a:rect l="l" t="t" r="r" b="b"/>
            <a:pathLst>
              <a:path w="15216730" h="7931720">
                <a:moveTo>
                  <a:pt x="0" y="0"/>
                </a:moveTo>
                <a:lnTo>
                  <a:pt x="15216730" y="0"/>
                </a:lnTo>
                <a:lnTo>
                  <a:pt x="15216730" y="7931721"/>
                </a:lnTo>
                <a:lnTo>
                  <a:pt x="0" y="793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19271"/>
            <a:ext cx="1577042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GUI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31131"/>
            <a:ext cx="15986242" cy="8653791"/>
            <a:chOff x="0" y="0"/>
            <a:chExt cx="11580621" cy="6268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80621" cy="6268908"/>
            </a:xfrm>
            <a:custGeom>
              <a:avLst/>
              <a:gdLst/>
              <a:ahLst/>
              <a:cxnLst/>
              <a:rect l="l" t="t" r="r" b="b"/>
              <a:pathLst>
                <a:path w="11580621" h="6268908">
                  <a:moveTo>
                    <a:pt x="11456160" y="6268907"/>
                  </a:moveTo>
                  <a:lnTo>
                    <a:pt x="124460" y="6268907"/>
                  </a:lnTo>
                  <a:cubicBezTo>
                    <a:pt x="55880" y="6268907"/>
                    <a:pt x="0" y="6213027"/>
                    <a:pt x="0" y="61444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56160" y="0"/>
                  </a:lnTo>
                  <a:cubicBezTo>
                    <a:pt x="11524741" y="0"/>
                    <a:pt x="11580621" y="55880"/>
                    <a:pt x="11580621" y="124460"/>
                  </a:cubicBezTo>
                  <a:lnTo>
                    <a:pt x="11580621" y="6144447"/>
                  </a:lnTo>
                  <a:cubicBezTo>
                    <a:pt x="11580621" y="6213027"/>
                    <a:pt x="11524741" y="6268908"/>
                    <a:pt x="11456160" y="626890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67196" y="1820179"/>
            <a:ext cx="15109249" cy="7875696"/>
          </a:xfrm>
          <a:custGeom>
            <a:avLst/>
            <a:gdLst/>
            <a:ahLst/>
            <a:cxnLst/>
            <a:rect l="l" t="t" r="r" b="b"/>
            <a:pathLst>
              <a:path w="15109249" h="7875696">
                <a:moveTo>
                  <a:pt x="0" y="0"/>
                </a:moveTo>
                <a:lnTo>
                  <a:pt x="15109250" y="0"/>
                </a:lnTo>
                <a:lnTo>
                  <a:pt x="15109250" y="7875696"/>
                </a:lnTo>
                <a:lnTo>
                  <a:pt x="0" y="787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19271"/>
            <a:ext cx="1577042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 Bold"/>
              </a:rPr>
              <a:t>GUI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Macintosh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Kollektif</vt:lpstr>
      <vt:lpstr>Kollektif Bold</vt:lpstr>
      <vt:lpstr>Arial</vt:lpstr>
      <vt:lpstr>Yeseva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Blue Green Illustrative English Media Documentary Film Conventions Presentation</dc:title>
  <cp:lastModifiedBy>Nishita Matlani</cp:lastModifiedBy>
  <cp:revision>2</cp:revision>
  <dcterms:created xsi:type="dcterms:W3CDTF">2006-08-16T00:00:00Z</dcterms:created>
  <dcterms:modified xsi:type="dcterms:W3CDTF">2024-05-09T02:02:27Z</dcterms:modified>
  <dc:identifier>DAF2tEu4juc</dc:identifier>
</cp:coreProperties>
</file>